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2" r:id="rId4"/>
    <p:sldId id="263" r:id="rId5"/>
    <p:sldId id="258" r:id="rId6"/>
    <p:sldId id="259" r:id="rId7"/>
    <p:sldId id="261" r:id="rId8"/>
    <p:sldId id="260" r:id="rId9"/>
    <p:sldId id="257" r:id="rId10"/>
    <p:sldId id="268" r:id="rId11"/>
    <p:sldId id="264" r:id="rId12"/>
    <p:sldId id="265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6" d="100"/>
          <a:sy n="36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DE5B1-A05F-6841-A63E-44CE81282E65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D0FE2-2501-134B-A66B-05E2E7F82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26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www.e-hospital.co.uk</a:t>
            </a:r>
            <a:r>
              <a:rPr lang="en-US" dirty="0" smtClean="0"/>
              <a:t>/</a:t>
            </a:r>
            <a:r>
              <a:rPr lang="en-US" dirty="0" err="1" smtClean="0"/>
              <a:t>zika</a:t>
            </a:r>
            <a:r>
              <a:rPr lang="en-US" dirty="0" smtClean="0"/>
              <a:t>-virus/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385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From: http://</a:t>
            </a:r>
            <a:r>
              <a:rPr lang="en-US" dirty="0" err="1" smtClean="0"/>
              <a:t>www.who.int</a:t>
            </a:r>
            <a:r>
              <a:rPr lang="en-US" dirty="0" smtClean="0"/>
              <a:t>/emergencies/</a:t>
            </a:r>
            <a:r>
              <a:rPr lang="en-US" dirty="0" err="1" smtClean="0"/>
              <a:t>zika</a:t>
            </a:r>
            <a:r>
              <a:rPr lang="en-US" dirty="0" smtClean="0"/>
              <a:t>-virus/en/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0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r>
              <a:rPr lang="en-US" baseline="0" dirty="0" smtClean="0"/>
              <a:t> &amp; image from: https://</a:t>
            </a:r>
            <a:r>
              <a:rPr lang="en-US" baseline="0" dirty="0" err="1" smtClean="0"/>
              <a:t>en.wikipedia.org</a:t>
            </a:r>
            <a:r>
              <a:rPr lang="en-US" baseline="0" dirty="0" smtClean="0"/>
              <a:t>/wiki/</a:t>
            </a:r>
            <a:r>
              <a:rPr lang="en-US" baseline="0" dirty="0" err="1" smtClean="0"/>
              <a:t>Zika_virus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58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www.vox.com</a:t>
            </a:r>
            <a:r>
              <a:rPr lang="en-US" dirty="0" smtClean="0"/>
              <a:t>/2016/1/20/10795562/</a:t>
            </a:r>
            <a:r>
              <a:rPr lang="en-US" dirty="0" err="1" smtClean="0"/>
              <a:t>zika</a:t>
            </a:r>
            <a:r>
              <a:rPr lang="en-US" dirty="0" smtClean="0"/>
              <a:t>-virus-</a:t>
            </a:r>
            <a:r>
              <a:rPr lang="en-US" dirty="0" err="1" smtClean="0"/>
              <a:t>cdc</a:t>
            </a:r>
            <a:r>
              <a:rPr lang="en-US" dirty="0" smtClean="0"/>
              <a:t>-mosquitoes-birth-defects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7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www.vox.com</a:t>
            </a:r>
            <a:r>
              <a:rPr lang="en-US" dirty="0" smtClean="0"/>
              <a:t>/2016/1/20/10795562/</a:t>
            </a:r>
            <a:r>
              <a:rPr lang="en-US" dirty="0" err="1" smtClean="0"/>
              <a:t>zika</a:t>
            </a:r>
            <a:r>
              <a:rPr lang="en-US" dirty="0" smtClean="0"/>
              <a:t>-virus-</a:t>
            </a:r>
            <a:r>
              <a:rPr lang="en-US" dirty="0" err="1" smtClean="0"/>
              <a:t>cdc</a:t>
            </a:r>
            <a:r>
              <a:rPr lang="en-US" dirty="0" smtClean="0"/>
              <a:t>-mosquitoes-birth-defects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185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Link: http://</a:t>
            </a:r>
            <a:r>
              <a:rPr lang="en-US" baseline="0" dirty="0" err="1" smtClean="0"/>
              <a:t>www.cdc.gov</a:t>
            </a:r>
            <a:r>
              <a:rPr lang="en-US" baseline="0" dirty="0" smtClean="0"/>
              <a:t>/</a:t>
            </a:r>
            <a:r>
              <a:rPr lang="en-US" baseline="0" dirty="0" err="1" smtClean="0"/>
              <a:t>zika</a:t>
            </a:r>
            <a:r>
              <a:rPr lang="en-US" baseline="0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04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www.cdc.gov</a:t>
            </a:r>
            <a:r>
              <a:rPr lang="en-US" dirty="0" smtClean="0"/>
              <a:t>/</a:t>
            </a:r>
            <a:r>
              <a:rPr lang="en-US" dirty="0" err="1" smtClean="0"/>
              <a:t>zika</a:t>
            </a:r>
            <a:r>
              <a:rPr lang="en-US" dirty="0" smtClean="0"/>
              <a:t>/geo/active-</a:t>
            </a:r>
            <a:r>
              <a:rPr lang="en-US" dirty="0" err="1" smtClean="0"/>
              <a:t>countries.html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03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Image from: </a:t>
            </a:r>
            <a:r>
              <a:rPr lang="en-US" baseline="0" dirty="0" smtClean="0"/>
              <a:t>http://</a:t>
            </a:r>
            <a:r>
              <a:rPr lang="en-US" baseline="0" dirty="0" err="1" smtClean="0"/>
              <a:t>www.cdc.gov</a:t>
            </a:r>
            <a:r>
              <a:rPr lang="en-US" baseline="0" dirty="0" smtClean="0"/>
              <a:t>/</a:t>
            </a:r>
            <a:r>
              <a:rPr lang="en-US" baseline="0" dirty="0" err="1" smtClean="0"/>
              <a:t>zika</a:t>
            </a:r>
            <a:r>
              <a:rPr lang="en-US" baseline="0" smtClean="0"/>
              <a:t>/</a:t>
            </a:r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38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www.vox.com</a:t>
            </a:r>
            <a:r>
              <a:rPr lang="en-US" dirty="0" smtClean="0"/>
              <a:t>/2016/1/20/10795562/</a:t>
            </a:r>
            <a:r>
              <a:rPr lang="en-US" dirty="0" err="1" smtClean="0"/>
              <a:t>zika</a:t>
            </a:r>
            <a:r>
              <a:rPr lang="en-US" dirty="0" smtClean="0"/>
              <a:t>-virus-</a:t>
            </a:r>
            <a:r>
              <a:rPr lang="en-US" dirty="0" err="1" smtClean="0"/>
              <a:t>cdc</a:t>
            </a:r>
            <a:r>
              <a:rPr lang="en-US" dirty="0" smtClean="0"/>
              <a:t>-mosquitoes-birth-defects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8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www.vox.com</a:t>
            </a:r>
            <a:r>
              <a:rPr lang="en-US" dirty="0" smtClean="0"/>
              <a:t>/2016/1/20/10795562/</a:t>
            </a:r>
            <a:r>
              <a:rPr lang="en-US" dirty="0" err="1" smtClean="0"/>
              <a:t>zika</a:t>
            </a:r>
            <a:r>
              <a:rPr lang="en-US" dirty="0" smtClean="0"/>
              <a:t>-virus-</a:t>
            </a:r>
            <a:r>
              <a:rPr lang="en-US" dirty="0" err="1" smtClean="0"/>
              <a:t>cdc</a:t>
            </a:r>
            <a:r>
              <a:rPr lang="en-US" dirty="0" smtClean="0"/>
              <a:t>-mosquitoes-birth-defects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D0FE2-2501-134B-A66B-05E2E7F825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61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6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45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6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8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7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09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56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6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9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2B898-CDF6-0446-ACB2-6A245BC6F306}" type="datetimeFigureOut">
              <a:rPr lang="en-US" smtClean="0"/>
              <a:t>16-09-14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0D0E5-0068-1842-9C7C-1E4CE259F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2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www.who.int/entity/csr/resources/publications/zika/sexual-transmission-prevention/en/index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ho.int/emergencies/zika-virus/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cdc.gov/zika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19005"/>
            <a:ext cx="7772400" cy="1470025"/>
          </a:xfrm>
        </p:spPr>
        <p:txBody>
          <a:bodyPr/>
          <a:lstStyle/>
          <a:p>
            <a:r>
              <a:rPr lang="en-US" dirty="0" err="1" smtClean="0"/>
              <a:t>Zika</a:t>
            </a:r>
            <a:r>
              <a:rPr lang="en-US" dirty="0" smtClean="0"/>
              <a:t> Virus 2016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Advisories &amp; Prevention</a:t>
            </a:r>
            <a:endParaRPr lang="en-US" dirty="0"/>
          </a:p>
        </p:txBody>
      </p:sp>
      <p:pic>
        <p:nvPicPr>
          <p:cNvPr id="4" name="Content Placeholder 3" descr="mosquito-bite-prev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9" b="78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2167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links to microcephaly</a:t>
            </a:r>
            <a:endParaRPr lang="en-US" dirty="0"/>
          </a:p>
        </p:txBody>
      </p:sp>
      <p:pic>
        <p:nvPicPr>
          <p:cNvPr id="4" name="Content Placeholder 3" descr="Zika_virus3.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552" r="-425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7454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Microcephaly in Brazil</a:t>
            </a:r>
            <a:endParaRPr lang="en-US" dirty="0"/>
          </a:p>
        </p:txBody>
      </p:sp>
      <p:pic>
        <p:nvPicPr>
          <p:cNvPr id="4" name="Content Placeholder 3" descr="Zika_virus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4444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Update: September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>
                <a:hlinkClick r:id="rId3"/>
              </a:rPr>
              <a:t>Prevention of sexual transmission of Zika virus</a:t>
            </a:r>
          </a:p>
          <a:p>
            <a:r>
              <a:rPr lang="en-US" dirty="0"/>
              <a:t>6 September 2016 -- The interim guidance on prevention of sexual transmission of </a:t>
            </a:r>
            <a:r>
              <a:rPr lang="en-US" dirty="0" err="1"/>
              <a:t>Zika</a:t>
            </a:r>
            <a:r>
              <a:rPr lang="en-US" dirty="0"/>
              <a:t> virus has been updated with new evidence and advice. </a:t>
            </a:r>
          </a:p>
          <a:p>
            <a:endParaRPr lang="en-US" dirty="0"/>
          </a:p>
          <a:p>
            <a:r>
              <a:rPr lang="en-US" dirty="0"/>
              <a:t>The primary transmission route of </a:t>
            </a:r>
            <a:r>
              <a:rPr lang="en-US" dirty="0" err="1"/>
              <a:t>Zika</a:t>
            </a:r>
            <a:r>
              <a:rPr lang="en-US" dirty="0"/>
              <a:t> virus is via the </a:t>
            </a:r>
            <a:r>
              <a:rPr lang="en-US" i="1" dirty="0" err="1"/>
              <a:t>Aedes</a:t>
            </a:r>
            <a:r>
              <a:rPr lang="en-US" dirty="0"/>
              <a:t> mosquito. However, mounting evidence has shown that sexual transmission of </a:t>
            </a:r>
            <a:r>
              <a:rPr lang="en-US" dirty="0" err="1"/>
              <a:t>Zika</a:t>
            </a:r>
            <a:r>
              <a:rPr lang="en-US" dirty="0"/>
              <a:t> virus is possible and more common than previously assumed. This is of concern due to an association between </a:t>
            </a:r>
            <a:r>
              <a:rPr lang="en-US" dirty="0" err="1"/>
              <a:t>Zika</a:t>
            </a:r>
            <a:r>
              <a:rPr lang="en-US" dirty="0"/>
              <a:t> virus infection and adverse pregnancy and fetal outcomes, including microcephaly, neurological complications and </a:t>
            </a:r>
            <a:r>
              <a:rPr lang="en-US" dirty="0" err="1"/>
              <a:t>Guillain-Barré</a:t>
            </a:r>
            <a:r>
              <a:rPr lang="en-US" dirty="0"/>
              <a:t> syndrome.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487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Committee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Having considered the evidence presented, the Committee agreed that due to continuing geographic expansion and considerable gaps in understanding of the virus and its consequences, </a:t>
            </a:r>
            <a:r>
              <a:rPr lang="en-US" dirty="0" err="1"/>
              <a:t>Zika</a:t>
            </a:r>
            <a:r>
              <a:rPr lang="en-US" dirty="0"/>
              <a:t> virus infection and its associated congenital and other neurological disorders continues to be a Public Health Emergency of International Concern (PHEIC).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600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WHO page on the </a:t>
            </a:r>
            <a:r>
              <a:rPr lang="en-US" dirty="0" err="1" smtClean="0"/>
              <a:t>Zika</a:t>
            </a:r>
            <a:r>
              <a:rPr lang="en-US" dirty="0" smtClean="0"/>
              <a:t> virus, for the most recent information: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http://www.who.int/emergencies/zika-virus/en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304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virus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an RNA virus</a:t>
            </a:r>
            <a:r>
              <a:rPr lang="en-US" dirty="0"/>
              <a:t> </a:t>
            </a:r>
            <a:r>
              <a:rPr lang="en-US" dirty="0" smtClean="0"/>
              <a:t>of the </a:t>
            </a:r>
            <a:r>
              <a:rPr lang="en-US" dirty="0" err="1" smtClean="0"/>
              <a:t>Flaviviridae</a:t>
            </a:r>
            <a:r>
              <a:rPr lang="en-US" dirty="0" smtClean="0"/>
              <a:t> family, related to dengue fever and West Nile virus.</a:t>
            </a:r>
          </a:p>
          <a:p>
            <a:r>
              <a:rPr lang="en-US" dirty="0" smtClean="0"/>
              <a:t>If often causes mild or no symptoms &amp; is treated by rest.</a:t>
            </a:r>
          </a:p>
          <a:p>
            <a:endParaRPr lang="en-US" dirty="0"/>
          </a:p>
        </p:txBody>
      </p:sp>
      <p:pic>
        <p:nvPicPr>
          <p:cNvPr id="6" name="Content Placeholder 5" descr="Zika_EM_CDC_280116.tiff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513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</a:t>
            </a:r>
            <a:endParaRPr lang="en-US" dirty="0"/>
          </a:p>
        </p:txBody>
      </p:sp>
      <p:pic>
        <p:nvPicPr>
          <p:cNvPr id="4" name="Content Placeholder 3" descr="Zika_virus2.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602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</a:t>
            </a:r>
            <a:endParaRPr lang="en-US" dirty="0"/>
          </a:p>
        </p:txBody>
      </p:sp>
      <p:pic>
        <p:nvPicPr>
          <p:cNvPr id="4" name="Content Placeholder 3" descr="10-1939-F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247" r="-18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72293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</a:t>
            </a:r>
            <a:r>
              <a:rPr lang="en-US" dirty="0" smtClean="0">
                <a:hlinkClick r:id="rId3"/>
              </a:rPr>
              <a:t>CDC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to 2015, </a:t>
            </a:r>
            <a:r>
              <a:rPr lang="en-US" dirty="0" err="1" smtClean="0"/>
              <a:t>Zika</a:t>
            </a:r>
            <a:r>
              <a:rPr lang="en-US" dirty="0" smtClean="0"/>
              <a:t> virus outbreaks occurred in parts of Africa, Southeast Asia, and the Pacific Islands.</a:t>
            </a:r>
          </a:p>
          <a:p>
            <a:r>
              <a:rPr lang="en-US" dirty="0" smtClean="0"/>
              <a:t>In May 2015, the Pan American Health Organization (PAHO) issued an alert regarding the first confirmed </a:t>
            </a:r>
            <a:r>
              <a:rPr lang="en-US" dirty="0" err="1" smtClean="0"/>
              <a:t>Zika</a:t>
            </a:r>
            <a:r>
              <a:rPr lang="en-US" dirty="0" smtClean="0"/>
              <a:t> virus infections in Brazil.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73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Outbreak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January 22, 2016:  the CDC activated its Emergency Operations Centre to respond to outbreaks of </a:t>
            </a:r>
            <a:r>
              <a:rPr lang="en-US" dirty="0" err="1" smtClean="0"/>
              <a:t>Zika</a:t>
            </a:r>
            <a:r>
              <a:rPr lang="en-US" dirty="0" smtClean="0"/>
              <a:t> in the Americas &amp; increased reports of birth defects &amp; </a:t>
            </a:r>
            <a:r>
              <a:rPr lang="en-US" dirty="0" err="1" smtClean="0"/>
              <a:t>Guillain-Barré</a:t>
            </a:r>
            <a:r>
              <a:rPr lang="en-US" dirty="0" smtClean="0"/>
              <a:t> syndrome in areas affected by </a:t>
            </a:r>
            <a:r>
              <a:rPr lang="en-US" dirty="0" err="1" smtClean="0"/>
              <a:t>Zika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003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Outbreak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February 1, 2016:  the World Health Organization (WHO) declared a Public Health Emergency of International Concern because of clusters of microcephaly &amp; neurological disorders in some areas affected by </a:t>
            </a:r>
            <a:r>
              <a:rPr lang="en-US" dirty="0" err="1" smtClean="0"/>
              <a:t>Zika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99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Outbreak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 8, 2016:  the CDC elevated its Emergency Operations Centre activation to </a:t>
            </a:r>
            <a:r>
              <a:rPr lang="en-US" dirty="0" smtClean="0">
                <a:solidFill>
                  <a:srgbClr val="FF0000"/>
                </a:solidFill>
              </a:rPr>
              <a:t>Level 1</a:t>
            </a:r>
            <a:r>
              <a:rPr lang="en-US" dirty="0" smtClean="0"/>
              <a:t>, the highest level.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82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Countries with </a:t>
            </a:r>
            <a:r>
              <a:rPr lang="en-US" dirty="0"/>
              <a:t>A</a:t>
            </a:r>
            <a:r>
              <a:rPr lang="en-US" dirty="0" smtClean="0"/>
              <a:t>ctive </a:t>
            </a:r>
            <a:r>
              <a:rPr lang="en-US" dirty="0"/>
              <a:t>T</a:t>
            </a:r>
            <a:r>
              <a:rPr lang="en-US" dirty="0" smtClean="0"/>
              <a:t>ransmission</a:t>
            </a:r>
            <a:endParaRPr lang="en-US" dirty="0"/>
          </a:p>
        </p:txBody>
      </p:sp>
      <p:pic>
        <p:nvPicPr>
          <p:cNvPr id="4" name="Content Placeholder 3" descr="zik-world-map_active_02-03-2016_web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8" b="3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2183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591</Words>
  <Application>Microsoft Macintosh PowerPoint</Application>
  <PresentationFormat>On-screen Show (4:3)</PresentationFormat>
  <Paragraphs>49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Zika Virus 2016</vt:lpstr>
      <vt:lpstr>About the virus</vt:lpstr>
      <vt:lpstr>Transmission</vt:lpstr>
      <vt:lpstr>Symptoms</vt:lpstr>
      <vt:lpstr>From the CDC…</vt:lpstr>
      <vt:lpstr>Outbreak 2015</vt:lpstr>
      <vt:lpstr>Outbreak 2015</vt:lpstr>
      <vt:lpstr>Outbreak 2015</vt:lpstr>
      <vt:lpstr>Countries with Active Transmission</vt:lpstr>
      <vt:lpstr>Travel Advisories &amp; Prevention</vt:lpstr>
      <vt:lpstr>Possible links to microcephaly</vt:lpstr>
      <vt:lpstr>Microcephaly in Brazil</vt:lpstr>
      <vt:lpstr>Update: September 2016</vt:lpstr>
      <vt:lpstr>Emergency Committee Update</vt:lpstr>
      <vt:lpstr>More information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Zika Virus 2016</dc:title>
  <dc:creator>rubina khan</dc:creator>
  <cp:lastModifiedBy>rubina khan</cp:lastModifiedBy>
  <cp:revision>48</cp:revision>
  <dcterms:created xsi:type="dcterms:W3CDTF">2016-02-16T03:48:54Z</dcterms:created>
  <dcterms:modified xsi:type="dcterms:W3CDTF">2016-09-14T15:29:11Z</dcterms:modified>
</cp:coreProperties>
</file>